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60" r:id="rId6"/>
    <p:sldId id="259"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55" d="100"/>
          <a:sy n="55" d="100"/>
        </p:scale>
        <p:origin x="6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3/18/2020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3/18/2020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D832BF-C020-4C89-820E-48C9DACA8E13}"/>
              </a:ext>
            </a:extLst>
          </p:cNvPr>
          <p:cNvSpPr>
            <a:spLocks noGrp="1"/>
          </p:cNvSpPr>
          <p:nvPr>
            <p:ph type="ctrTitle"/>
          </p:nvPr>
        </p:nvSpPr>
        <p:spPr/>
        <p:txBody>
          <a:bodyPr/>
          <a:lstStyle/>
          <a:p>
            <a:pPr algn="l"/>
            <a:r>
              <a:rPr lang="fr-FR"/>
              <a:t>Critique de la traduction</a:t>
            </a:r>
          </a:p>
        </p:txBody>
      </p:sp>
      <p:sp>
        <p:nvSpPr>
          <p:cNvPr id="3" name="Sous-titre 2">
            <a:extLst>
              <a:ext uri="{FF2B5EF4-FFF2-40B4-BE49-F238E27FC236}">
                <a16:creationId xmlns:a16="http://schemas.microsoft.com/office/drawing/2014/main" id="{F950687A-00C3-47A1-BBB1-C2B5E8C4109F}"/>
              </a:ext>
            </a:extLst>
          </p:cNvPr>
          <p:cNvSpPr>
            <a:spLocks noGrp="1"/>
          </p:cNvSpPr>
          <p:nvPr>
            <p:ph type="subTitle" idx="1"/>
          </p:nvPr>
        </p:nvSpPr>
        <p:spPr/>
        <p:txBody>
          <a:bodyPr/>
          <a:lstStyle/>
          <a:p>
            <a:pPr algn="ctr"/>
            <a:r>
              <a:rPr lang="fr-FR"/>
              <a:t>Tendances déformantes</a:t>
            </a:r>
            <a:br>
              <a:rPr lang="fr-FR"/>
            </a:br>
            <a:r>
              <a:rPr lang="fr-FR"/>
              <a:t>Antoine Berman comme modèle de critique</a:t>
            </a:r>
          </a:p>
        </p:txBody>
      </p:sp>
      <p:sp>
        <p:nvSpPr>
          <p:cNvPr id="4" name="Rectangle 3">
            <a:extLst>
              <a:ext uri="{FF2B5EF4-FFF2-40B4-BE49-F238E27FC236}">
                <a16:creationId xmlns:a16="http://schemas.microsoft.com/office/drawing/2014/main" id="{881170D1-1D15-4792-B3D3-9D6E98417302}"/>
              </a:ext>
            </a:extLst>
          </p:cNvPr>
          <p:cNvSpPr/>
          <p:nvPr/>
        </p:nvSpPr>
        <p:spPr>
          <a:xfrm>
            <a:off x="2220734" y="954652"/>
            <a:ext cx="5958939" cy="175432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5400" b="1">
                <a:ln/>
                <a:solidFill>
                  <a:schemeClr val="accent4"/>
                </a:solidFill>
              </a:rPr>
              <a:t>Etudes Amazighes</a:t>
            </a:r>
            <a:br>
              <a:rPr lang="fr-FR" sz="5400" b="1">
                <a:ln/>
                <a:solidFill>
                  <a:schemeClr val="accent4"/>
                </a:solidFill>
              </a:rPr>
            </a:br>
            <a:r>
              <a:rPr lang="fr-FR" sz="5400" b="1">
                <a:ln/>
                <a:solidFill>
                  <a:schemeClr val="accent4"/>
                </a:solidFill>
              </a:rPr>
              <a:t>Traduction II</a:t>
            </a:r>
            <a:endParaRPr lang="fr-FR" sz="5400" b="1" cap="none" spc="0">
              <a:ln/>
              <a:solidFill>
                <a:schemeClr val="accent4"/>
              </a:solidFill>
              <a:effectLst/>
            </a:endParaRPr>
          </a:p>
        </p:txBody>
      </p:sp>
      <p:sp>
        <p:nvSpPr>
          <p:cNvPr id="6" name="Rectangle 5">
            <a:extLst>
              <a:ext uri="{FF2B5EF4-FFF2-40B4-BE49-F238E27FC236}">
                <a16:creationId xmlns:a16="http://schemas.microsoft.com/office/drawing/2014/main" id="{2D0A33DF-68E6-4AA3-ABBD-E5248D2BDB96}"/>
              </a:ext>
            </a:extLst>
          </p:cNvPr>
          <p:cNvSpPr/>
          <p:nvPr/>
        </p:nvSpPr>
        <p:spPr>
          <a:xfrm>
            <a:off x="10237267" y="2967335"/>
            <a:ext cx="94449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5400" b="1">
                <a:ln/>
                <a:solidFill>
                  <a:schemeClr val="accent4"/>
                </a:solidFill>
              </a:rPr>
              <a:t>S6</a:t>
            </a:r>
            <a:endParaRPr lang="fr-FR" sz="5400" b="1" cap="none" spc="0">
              <a:ln/>
              <a:solidFill>
                <a:schemeClr val="accent4"/>
              </a:solidFill>
              <a:effectLst/>
            </a:endParaRPr>
          </a:p>
        </p:txBody>
      </p:sp>
    </p:spTree>
    <p:extLst>
      <p:ext uri="{BB962C8B-B14F-4D97-AF65-F5344CB8AC3E}">
        <p14:creationId xmlns:p14="http://schemas.microsoft.com/office/powerpoint/2010/main" val="333037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D832BF-C020-4C89-820E-48C9DACA8E13}"/>
              </a:ext>
            </a:extLst>
          </p:cNvPr>
          <p:cNvSpPr>
            <a:spLocks noGrp="1"/>
          </p:cNvSpPr>
          <p:nvPr>
            <p:ph type="ctrTitle"/>
          </p:nvPr>
        </p:nvSpPr>
        <p:spPr>
          <a:xfrm>
            <a:off x="411480" y="2733709"/>
            <a:ext cx="8412976" cy="1373070"/>
          </a:xfrm>
        </p:spPr>
        <p:txBody>
          <a:bodyPr/>
          <a:lstStyle/>
          <a:p>
            <a:pPr algn="ctr"/>
            <a:r>
              <a:rPr lang="fr-FR">
                <a:solidFill>
                  <a:srgbClr val="FFC000"/>
                </a:solidFill>
              </a:rPr>
              <a:t>Rationalisation</a:t>
            </a:r>
            <a:r>
              <a:rPr lang="fr-FR"/>
              <a:t> et </a:t>
            </a:r>
            <a:r>
              <a:rPr lang="fr-FR">
                <a:solidFill>
                  <a:srgbClr val="00B0F0"/>
                </a:solidFill>
              </a:rPr>
              <a:t>clarification</a:t>
            </a:r>
          </a:p>
        </p:txBody>
      </p:sp>
      <p:sp>
        <p:nvSpPr>
          <p:cNvPr id="3" name="Sous-titre 2">
            <a:extLst>
              <a:ext uri="{FF2B5EF4-FFF2-40B4-BE49-F238E27FC236}">
                <a16:creationId xmlns:a16="http://schemas.microsoft.com/office/drawing/2014/main" id="{F950687A-00C3-47A1-BBB1-C2B5E8C4109F}"/>
              </a:ext>
            </a:extLst>
          </p:cNvPr>
          <p:cNvSpPr>
            <a:spLocks noGrp="1"/>
          </p:cNvSpPr>
          <p:nvPr>
            <p:ph type="subTitle" idx="1"/>
          </p:nvPr>
        </p:nvSpPr>
        <p:spPr/>
        <p:txBody>
          <a:bodyPr/>
          <a:lstStyle/>
          <a:p>
            <a:pPr algn="ctr"/>
            <a:r>
              <a:rPr lang="fr-FR"/>
              <a:t>Tendances déformantes</a:t>
            </a:r>
            <a:br>
              <a:rPr lang="fr-FR"/>
            </a:br>
            <a:r>
              <a:rPr lang="fr-FR"/>
              <a:t>Antoine Berman comme modèle de critique</a:t>
            </a:r>
          </a:p>
        </p:txBody>
      </p:sp>
      <p:sp>
        <p:nvSpPr>
          <p:cNvPr id="4" name="Rectangle 3">
            <a:extLst>
              <a:ext uri="{FF2B5EF4-FFF2-40B4-BE49-F238E27FC236}">
                <a16:creationId xmlns:a16="http://schemas.microsoft.com/office/drawing/2014/main" id="{60173FA3-A49D-45C0-B327-1B3E9EF95FAA}"/>
              </a:ext>
            </a:extLst>
          </p:cNvPr>
          <p:cNvSpPr/>
          <p:nvPr/>
        </p:nvSpPr>
        <p:spPr>
          <a:xfrm>
            <a:off x="10237267" y="2967335"/>
            <a:ext cx="94449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5400" b="1">
                <a:ln/>
                <a:solidFill>
                  <a:schemeClr val="accent4"/>
                </a:solidFill>
              </a:rPr>
              <a:t>S6</a:t>
            </a:r>
            <a:endParaRPr lang="fr-FR" sz="5400" b="1" cap="none" spc="0">
              <a:ln/>
              <a:solidFill>
                <a:schemeClr val="accent4"/>
              </a:solidFill>
              <a:effectLst/>
            </a:endParaRPr>
          </a:p>
        </p:txBody>
      </p:sp>
    </p:spTree>
    <p:extLst>
      <p:ext uri="{BB962C8B-B14F-4D97-AF65-F5344CB8AC3E}">
        <p14:creationId xmlns:p14="http://schemas.microsoft.com/office/powerpoint/2010/main" val="2976929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68A572-941C-473B-8B80-7A726B1B1EB7}"/>
              </a:ext>
            </a:extLst>
          </p:cNvPr>
          <p:cNvSpPr>
            <a:spLocks noGrp="1"/>
          </p:cNvSpPr>
          <p:nvPr>
            <p:ph type="title"/>
          </p:nvPr>
        </p:nvSpPr>
        <p:spPr/>
        <p:txBody>
          <a:bodyPr/>
          <a:lstStyle/>
          <a:p>
            <a:pPr algn="ctr"/>
            <a:r>
              <a:rPr lang="fr-FR"/>
              <a:t>Rationalisation : Définitions</a:t>
            </a:r>
          </a:p>
        </p:txBody>
      </p:sp>
      <p:sp>
        <p:nvSpPr>
          <p:cNvPr id="3" name="Espace réservé du contenu 2">
            <a:extLst>
              <a:ext uri="{FF2B5EF4-FFF2-40B4-BE49-F238E27FC236}">
                <a16:creationId xmlns:a16="http://schemas.microsoft.com/office/drawing/2014/main" id="{F44FEE0A-E9C4-429D-AAC5-2B70F52FD07A}"/>
              </a:ext>
            </a:extLst>
          </p:cNvPr>
          <p:cNvSpPr>
            <a:spLocks noGrp="1"/>
          </p:cNvSpPr>
          <p:nvPr>
            <p:ph idx="1"/>
          </p:nvPr>
        </p:nvSpPr>
        <p:spPr/>
        <p:txBody>
          <a:bodyPr/>
          <a:lstStyle/>
          <a:p>
            <a:pPr algn="just"/>
            <a:r>
              <a:rPr lang="fr-FR"/>
              <a:t>Définition (dictionnaire) : la rationalisation est le fait de rationaliser; de faire un raisonnement, rendre plus conforme à la raison.</a:t>
            </a:r>
          </a:p>
          <a:p>
            <a:pPr algn="just"/>
            <a:r>
              <a:rPr lang="fr-FR"/>
              <a:t> La rationalisation, au sens large, cherche à organiser les choses d'une manière plus efficace en </a:t>
            </a:r>
            <a:r>
              <a:rPr lang="fr-FR" b="1" u="sng"/>
              <a:t>supprimant</a:t>
            </a:r>
            <a:r>
              <a:rPr lang="fr-FR"/>
              <a:t> ce qui est inutile et en se </a:t>
            </a:r>
            <a:r>
              <a:rPr lang="fr-FR" u="sng"/>
              <a:t>fondant sur la logique </a:t>
            </a:r>
            <a:r>
              <a:rPr lang="fr-FR"/>
              <a:t>et sur la science.</a:t>
            </a:r>
          </a:p>
          <a:p>
            <a:pPr algn="just"/>
            <a:r>
              <a:rPr lang="fr-FR"/>
              <a:t>La rationalisation en traduction c’est la simplification de l’organisation morphoyntaxique d’un énoncé, la modification de la ponctuation et l’abstraction des représentations concrètes.</a:t>
            </a:r>
          </a:p>
        </p:txBody>
      </p:sp>
    </p:spTree>
    <p:extLst>
      <p:ext uri="{BB962C8B-B14F-4D97-AF65-F5344CB8AC3E}">
        <p14:creationId xmlns:p14="http://schemas.microsoft.com/office/powerpoint/2010/main" val="232631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6B1BB-A825-46AE-9817-B1DEAC269FC0}"/>
              </a:ext>
            </a:extLst>
          </p:cNvPr>
          <p:cNvSpPr>
            <a:spLocks noGrp="1"/>
          </p:cNvSpPr>
          <p:nvPr>
            <p:ph type="title"/>
          </p:nvPr>
        </p:nvSpPr>
        <p:spPr/>
        <p:txBody>
          <a:bodyPr/>
          <a:lstStyle/>
          <a:p>
            <a:r>
              <a:rPr lang="fr-FR"/>
              <a:t>Quelques exemples de rationalisation</a:t>
            </a:r>
          </a:p>
        </p:txBody>
      </p:sp>
      <p:sp>
        <p:nvSpPr>
          <p:cNvPr id="3" name="Espace réservé du contenu 2">
            <a:extLst>
              <a:ext uri="{FF2B5EF4-FFF2-40B4-BE49-F238E27FC236}">
                <a16:creationId xmlns:a16="http://schemas.microsoft.com/office/drawing/2014/main" id="{F60F1A64-577C-48B2-B86F-888073C9FE3F}"/>
              </a:ext>
            </a:extLst>
          </p:cNvPr>
          <p:cNvSpPr>
            <a:spLocks noGrp="1"/>
          </p:cNvSpPr>
          <p:nvPr>
            <p:ph idx="1"/>
          </p:nvPr>
        </p:nvSpPr>
        <p:spPr>
          <a:xfrm>
            <a:off x="680321" y="2133601"/>
            <a:ext cx="9613861" cy="3971171"/>
          </a:xfrm>
        </p:spPr>
        <p:txBody>
          <a:bodyPr>
            <a:normAutofit fontScale="92500"/>
          </a:bodyPr>
          <a:lstStyle/>
          <a:p>
            <a:r>
              <a:rPr lang="fr-FR"/>
              <a:t>Extrait 1:</a:t>
            </a:r>
          </a:p>
          <a:p>
            <a:pPr algn="just"/>
            <a:r>
              <a:rPr lang="fr-FR"/>
              <a:t>Muy distinta es </a:t>
            </a:r>
            <a:r>
              <a:rPr lang="fr-FR" u="sng"/>
              <a:t>su letra </a:t>
            </a:r>
            <a:r>
              <a:rPr lang="fr-FR"/>
              <a:t>en la </a:t>
            </a:r>
            <a:r>
              <a:rPr lang="fr-FR" u="sng"/>
              <a:t>minuta</a:t>
            </a:r>
            <a:r>
              <a:rPr lang="fr-FR"/>
              <a:t> del discurso, en las instrucciones a los diputados, en la </a:t>
            </a:r>
            <a:r>
              <a:rPr lang="fr-FR" u="sng"/>
              <a:t>denuncia</a:t>
            </a:r>
            <a:r>
              <a:rPr lang="fr-FR"/>
              <a:t> en que años más tarde acusará a un hermano para robarle ganado de su estancia en Altos.</a:t>
            </a:r>
          </a:p>
          <a:p>
            <a:pPr algn="r"/>
            <a:r>
              <a:rPr lang="fr-FR" sz="1700"/>
              <a:t>Texte original</a:t>
            </a:r>
          </a:p>
          <a:p>
            <a:endParaRPr lang="fr-FR"/>
          </a:p>
          <a:p>
            <a:pPr algn="just"/>
            <a:r>
              <a:rPr lang="fr-FR" i="1">
                <a:solidFill>
                  <a:srgbClr val="0070C0"/>
                </a:solidFill>
              </a:rPr>
              <a:t>Bien différent est son style au moment de ce discours, </a:t>
            </a:r>
            <a:r>
              <a:rPr lang="fr-FR" i="1"/>
              <a:t>puis</a:t>
            </a:r>
            <a:r>
              <a:rPr lang="fr-FR" i="1">
                <a:solidFill>
                  <a:srgbClr val="0070C0"/>
                </a:solidFill>
              </a:rPr>
              <a:t> dans les instructions qu’il remet aux députés, </a:t>
            </a:r>
            <a:r>
              <a:rPr lang="fr-FR" i="1"/>
              <a:t>et</a:t>
            </a:r>
            <a:r>
              <a:rPr lang="fr-FR" i="1">
                <a:solidFill>
                  <a:srgbClr val="0070C0"/>
                </a:solidFill>
              </a:rPr>
              <a:t> dans le texte où, des années plus tard, il accuse un de ses frères de lui avoir volé du bétail dans son domaine d’Altos.</a:t>
            </a:r>
          </a:p>
          <a:p>
            <a:pPr algn="r"/>
            <a:r>
              <a:rPr lang="fr-FR" sz="1700"/>
              <a:t>Traduction française (Moi, le Suprême trad. Antoine Berman, Pierre Belfond, 1977)</a:t>
            </a:r>
          </a:p>
          <a:p>
            <a:endParaRPr lang="fr-FR"/>
          </a:p>
          <a:p>
            <a:endParaRPr lang="fr-FR"/>
          </a:p>
        </p:txBody>
      </p:sp>
    </p:spTree>
    <p:extLst>
      <p:ext uri="{BB962C8B-B14F-4D97-AF65-F5344CB8AC3E}">
        <p14:creationId xmlns:p14="http://schemas.microsoft.com/office/powerpoint/2010/main" val="2951787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6B1BB-A825-46AE-9817-B1DEAC269FC0}"/>
              </a:ext>
            </a:extLst>
          </p:cNvPr>
          <p:cNvSpPr>
            <a:spLocks noGrp="1"/>
          </p:cNvSpPr>
          <p:nvPr>
            <p:ph type="title"/>
          </p:nvPr>
        </p:nvSpPr>
        <p:spPr/>
        <p:txBody>
          <a:bodyPr/>
          <a:lstStyle/>
          <a:p>
            <a:r>
              <a:rPr lang="fr-FR"/>
              <a:t>Quelques exemples de rationalisation</a:t>
            </a:r>
          </a:p>
        </p:txBody>
      </p:sp>
      <p:sp>
        <p:nvSpPr>
          <p:cNvPr id="3" name="Espace réservé du contenu 2">
            <a:extLst>
              <a:ext uri="{FF2B5EF4-FFF2-40B4-BE49-F238E27FC236}">
                <a16:creationId xmlns:a16="http://schemas.microsoft.com/office/drawing/2014/main" id="{F60F1A64-577C-48B2-B86F-888073C9FE3F}"/>
              </a:ext>
            </a:extLst>
          </p:cNvPr>
          <p:cNvSpPr>
            <a:spLocks noGrp="1"/>
          </p:cNvSpPr>
          <p:nvPr>
            <p:ph idx="1"/>
          </p:nvPr>
        </p:nvSpPr>
        <p:spPr>
          <a:xfrm>
            <a:off x="680321" y="2133601"/>
            <a:ext cx="9613861" cy="3971171"/>
          </a:xfrm>
        </p:spPr>
        <p:txBody>
          <a:bodyPr>
            <a:normAutofit lnSpcReduction="10000"/>
          </a:bodyPr>
          <a:lstStyle/>
          <a:p>
            <a:r>
              <a:rPr lang="fr-FR"/>
              <a:t>Version anglaise:</a:t>
            </a:r>
          </a:p>
          <a:p>
            <a:pPr algn="just"/>
            <a:r>
              <a:rPr lang="en-US"/>
              <a:t>His </a:t>
            </a:r>
            <a:r>
              <a:rPr lang="en-US" u="sng"/>
              <a:t>handwriting</a:t>
            </a:r>
            <a:r>
              <a:rPr lang="en-US"/>
              <a:t> is very different in the </a:t>
            </a:r>
            <a:r>
              <a:rPr lang="en-US" u="sng"/>
              <a:t>draft</a:t>
            </a:r>
            <a:r>
              <a:rPr lang="en-US"/>
              <a:t> of the speech, in the instructions to the deputies, in the </a:t>
            </a:r>
            <a:r>
              <a:rPr lang="en-US" u="sng"/>
              <a:t>statement</a:t>
            </a:r>
            <a:r>
              <a:rPr lang="en-US"/>
              <a:t> to the authorities years later in which he accuses one of his brothers of having stolen cattle from him at his </a:t>
            </a:r>
            <a:r>
              <a:rPr lang="en-US" i="1" u="sng"/>
              <a:t>estancia in Altos</a:t>
            </a:r>
            <a:r>
              <a:rPr lang="en-US"/>
              <a:t>.</a:t>
            </a:r>
            <a:endParaRPr lang="fr-FR" sz="1700"/>
          </a:p>
          <a:p>
            <a:endParaRPr lang="fr-FR"/>
          </a:p>
          <a:p>
            <a:pPr marL="0" indent="0" algn="just">
              <a:buNone/>
            </a:pPr>
            <a:r>
              <a:rPr lang="fr-FR">
                <a:solidFill>
                  <a:srgbClr val="FFC000"/>
                </a:solidFill>
                <a:latin typeface="Hapax Berbère" panose="02000503000000020003" pitchFamily="2" charset="-79"/>
                <a:cs typeface="Hapax Berbère" panose="02000503000000020003" pitchFamily="2" charset="-79"/>
              </a:rPr>
              <a:t>Temsebḍa s waṭṭas tmamekt  nnes xminni itari inaw  nnes,</a:t>
            </a:r>
            <a:br>
              <a:rPr lang="fr-FR">
                <a:solidFill>
                  <a:srgbClr val="FFC000"/>
                </a:solidFill>
                <a:latin typeface="Hapax Berbère" panose="02000503000000020003" pitchFamily="2" charset="-79"/>
                <a:cs typeface="Hapax Berbère" panose="02000503000000020003" pitchFamily="2" charset="-79"/>
              </a:rPr>
            </a:br>
            <a:r>
              <a:rPr lang="fr-FR">
                <a:solidFill>
                  <a:srgbClr val="FFC000"/>
                </a:solidFill>
                <a:latin typeface="Hapax Berbère" panose="02000503000000020003" pitchFamily="2" charset="-79"/>
                <a:cs typeface="Hapax Berbère" panose="02000503000000020003" pitchFamily="2" charset="-79"/>
              </a:rPr>
              <a:t> xminni iticc tiɣlaf  i imaran , niɣ arami di ca n iseggwasen </a:t>
            </a:r>
            <a:br>
              <a:rPr lang="fr-FR">
                <a:solidFill>
                  <a:srgbClr val="FFC000"/>
                </a:solidFill>
                <a:latin typeface="Hapax Berbère" panose="02000503000000020003" pitchFamily="2" charset="-79"/>
                <a:cs typeface="Hapax Berbère" panose="02000503000000020003" pitchFamily="2" charset="-79"/>
              </a:rPr>
            </a:br>
            <a:r>
              <a:rPr lang="fr-FR">
                <a:solidFill>
                  <a:srgbClr val="FFC000"/>
                </a:solidFill>
                <a:latin typeface="Hapax Berbère" panose="02000503000000020003" pitchFamily="2" charset="-79"/>
                <a:cs typeface="Hapax Berbère" panose="02000503000000020003" pitchFamily="2" charset="-79"/>
              </a:rPr>
              <a:t>ɣar zzat, di tenfult nnes, immentel  ijj n umas yucar as actal  </a:t>
            </a:r>
            <a:br>
              <a:rPr lang="fr-FR">
                <a:solidFill>
                  <a:srgbClr val="FFC000"/>
                </a:solidFill>
                <a:latin typeface="Hapax Berbère" panose="02000503000000020003" pitchFamily="2" charset="-79"/>
                <a:cs typeface="Hapax Berbère" panose="02000503000000020003" pitchFamily="2" charset="-79"/>
              </a:rPr>
            </a:br>
            <a:r>
              <a:rPr lang="fr-FR">
                <a:solidFill>
                  <a:srgbClr val="FFC000"/>
                </a:solidFill>
                <a:latin typeface="Hapax Berbère" panose="02000503000000020003" pitchFamily="2" charset="-79"/>
                <a:cs typeface="Hapax Berbère" panose="02000503000000020003" pitchFamily="2" charset="-79"/>
              </a:rPr>
              <a:t>zi tzeddiɣt nnes n Alṭuṣ.</a:t>
            </a:r>
          </a:p>
          <a:p>
            <a:pPr marL="0" indent="0" algn="r">
              <a:buNone/>
            </a:pPr>
            <a:r>
              <a:rPr lang="fr-FR" sz="1600" i="1">
                <a:solidFill>
                  <a:srgbClr val="0070C0"/>
                </a:solidFill>
              </a:rPr>
              <a:t>Traduit par Mizian Rahou</a:t>
            </a:r>
          </a:p>
          <a:p>
            <a:endParaRPr lang="fr-FR"/>
          </a:p>
        </p:txBody>
      </p:sp>
    </p:spTree>
    <p:extLst>
      <p:ext uri="{BB962C8B-B14F-4D97-AF65-F5344CB8AC3E}">
        <p14:creationId xmlns:p14="http://schemas.microsoft.com/office/powerpoint/2010/main" val="68833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repeatCount="3000" fill="hold" nodeType="clickEffect">
                                  <p:stCondLst>
                                    <p:cond delay="0"/>
                                  </p:stCondLst>
                                  <p:iterate type="wd">
                                    <p:tmPct val="25000"/>
                                  </p:iterate>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290">
                                          <p:stCondLst>
                                            <p:cond delay="0"/>
                                          </p:stCondLst>
                                        </p:cTn>
                                        <p:tgtEl>
                                          <p:spTgt spid="3">
                                            <p:txEl>
                                              <p:pRg st="4" end="4"/>
                                            </p:txEl>
                                          </p:spTgt>
                                        </p:tgtEl>
                                      </p:cBhvr>
                                    </p:animEffect>
                                    <p:anim calcmode="lin" valueType="num">
                                      <p:cBhvr>
                                        <p:cTn id="13"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4"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5"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6"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7"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18" dur="13">
                                          <p:stCondLst>
                                            <p:cond delay="325"/>
                                          </p:stCondLst>
                                        </p:cTn>
                                        <p:tgtEl>
                                          <p:spTgt spid="3">
                                            <p:txEl>
                                              <p:pRg st="4" end="4"/>
                                            </p:txEl>
                                          </p:spTgt>
                                        </p:tgtEl>
                                      </p:cBhvr>
                                      <p:to x="100000" y="60000"/>
                                    </p:animScale>
                                    <p:animScale>
                                      <p:cBhvr>
                                        <p:cTn id="19" dur="83" decel="50000">
                                          <p:stCondLst>
                                            <p:cond delay="338"/>
                                          </p:stCondLst>
                                        </p:cTn>
                                        <p:tgtEl>
                                          <p:spTgt spid="3">
                                            <p:txEl>
                                              <p:pRg st="4" end="4"/>
                                            </p:txEl>
                                          </p:spTgt>
                                        </p:tgtEl>
                                      </p:cBhvr>
                                      <p:to x="100000" y="100000"/>
                                    </p:animScale>
                                    <p:animScale>
                                      <p:cBhvr>
                                        <p:cTn id="20" dur="13">
                                          <p:stCondLst>
                                            <p:cond delay="656"/>
                                          </p:stCondLst>
                                        </p:cTn>
                                        <p:tgtEl>
                                          <p:spTgt spid="3">
                                            <p:txEl>
                                              <p:pRg st="4" end="4"/>
                                            </p:txEl>
                                          </p:spTgt>
                                        </p:tgtEl>
                                      </p:cBhvr>
                                      <p:to x="100000" y="80000"/>
                                    </p:animScale>
                                    <p:animScale>
                                      <p:cBhvr>
                                        <p:cTn id="21" dur="83" decel="50000">
                                          <p:stCondLst>
                                            <p:cond delay="669"/>
                                          </p:stCondLst>
                                        </p:cTn>
                                        <p:tgtEl>
                                          <p:spTgt spid="3">
                                            <p:txEl>
                                              <p:pRg st="4" end="4"/>
                                            </p:txEl>
                                          </p:spTgt>
                                        </p:tgtEl>
                                      </p:cBhvr>
                                      <p:to x="100000" y="100000"/>
                                    </p:animScale>
                                    <p:animScale>
                                      <p:cBhvr>
                                        <p:cTn id="22" dur="13">
                                          <p:stCondLst>
                                            <p:cond delay="821"/>
                                          </p:stCondLst>
                                        </p:cTn>
                                        <p:tgtEl>
                                          <p:spTgt spid="3">
                                            <p:txEl>
                                              <p:pRg st="4" end="4"/>
                                            </p:txEl>
                                          </p:spTgt>
                                        </p:tgtEl>
                                      </p:cBhvr>
                                      <p:to x="100000" y="90000"/>
                                    </p:animScale>
                                    <p:animScale>
                                      <p:cBhvr>
                                        <p:cTn id="23" dur="83" decel="50000">
                                          <p:stCondLst>
                                            <p:cond delay="834"/>
                                          </p:stCondLst>
                                        </p:cTn>
                                        <p:tgtEl>
                                          <p:spTgt spid="3">
                                            <p:txEl>
                                              <p:pRg st="4" end="4"/>
                                            </p:txEl>
                                          </p:spTgt>
                                        </p:tgtEl>
                                      </p:cBhvr>
                                      <p:to x="100000" y="100000"/>
                                    </p:animScale>
                                    <p:animScale>
                                      <p:cBhvr>
                                        <p:cTn id="24" dur="13">
                                          <p:stCondLst>
                                            <p:cond delay="904"/>
                                          </p:stCondLst>
                                        </p:cTn>
                                        <p:tgtEl>
                                          <p:spTgt spid="3">
                                            <p:txEl>
                                              <p:pRg st="4" end="4"/>
                                            </p:txEl>
                                          </p:spTgt>
                                        </p:tgtEl>
                                      </p:cBhvr>
                                      <p:to x="100000" y="95000"/>
                                    </p:animScale>
                                    <p:animScale>
                                      <p:cBhvr>
                                        <p:cTn id="25" dur="83" decel="50000">
                                          <p:stCondLst>
                                            <p:cond delay="917"/>
                                          </p:stCondLst>
                                        </p:cTn>
                                        <p:tgtEl>
                                          <p:spTgt spid="3">
                                            <p:txEl>
                                              <p:pRg st="4" end="4"/>
                                            </p:txEl>
                                          </p:spTgt>
                                        </p:tgtEl>
                                      </p:cBhvr>
                                      <p:to x="100000" y="100000"/>
                                    </p:animScale>
                                  </p:childTnLst>
                                  <p:subTnLst>
                                    <p:audio>
                                      <p:cMediaNode mute="1">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6B1BB-A825-46AE-9817-B1DEAC269FC0}"/>
              </a:ext>
            </a:extLst>
          </p:cNvPr>
          <p:cNvSpPr>
            <a:spLocks noGrp="1"/>
          </p:cNvSpPr>
          <p:nvPr>
            <p:ph type="title"/>
          </p:nvPr>
        </p:nvSpPr>
        <p:spPr/>
        <p:txBody>
          <a:bodyPr/>
          <a:lstStyle/>
          <a:p>
            <a:r>
              <a:rPr lang="fr-FR"/>
              <a:t>Quelques exemples de rationalisation</a:t>
            </a:r>
          </a:p>
        </p:txBody>
      </p:sp>
      <p:sp>
        <p:nvSpPr>
          <p:cNvPr id="3" name="Espace réservé du contenu 2">
            <a:extLst>
              <a:ext uri="{FF2B5EF4-FFF2-40B4-BE49-F238E27FC236}">
                <a16:creationId xmlns:a16="http://schemas.microsoft.com/office/drawing/2014/main" id="{F60F1A64-577C-48B2-B86F-888073C9FE3F}"/>
              </a:ext>
            </a:extLst>
          </p:cNvPr>
          <p:cNvSpPr>
            <a:spLocks noGrp="1"/>
          </p:cNvSpPr>
          <p:nvPr>
            <p:ph idx="1"/>
          </p:nvPr>
        </p:nvSpPr>
        <p:spPr>
          <a:xfrm>
            <a:off x="680321" y="2133601"/>
            <a:ext cx="9613861" cy="3971171"/>
          </a:xfrm>
        </p:spPr>
        <p:txBody>
          <a:bodyPr>
            <a:normAutofit fontScale="92500" lnSpcReduction="10000"/>
          </a:bodyPr>
          <a:lstStyle/>
          <a:p>
            <a:r>
              <a:rPr lang="fr-FR"/>
              <a:t>Extrait 2:</a:t>
            </a:r>
          </a:p>
          <a:p>
            <a:pPr algn="just"/>
            <a:r>
              <a:rPr lang="es-ES">
                <a:solidFill>
                  <a:srgbClr val="FFFF00"/>
                </a:solidFill>
              </a:rPr>
              <a:t>Version originale : </a:t>
            </a:r>
            <a:r>
              <a:rPr lang="es-ES"/>
              <a:t>¿</a:t>
            </a:r>
            <a:r>
              <a:rPr lang="es-ES" u="sng"/>
              <a:t>Entendió usted </a:t>
            </a:r>
            <a:r>
              <a:rPr lang="es-ES"/>
              <a:t>cómo debe </a:t>
            </a:r>
            <a:r>
              <a:rPr lang="es-ES" u="sng"/>
              <a:t>fabricarme los cigarros </a:t>
            </a:r>
            <a:r>
              <a:rPr lang="es-ES"/>
              <a:t>en adelante? La mujer </a:t>
            </a:r>
            <a:r>
              <a:rPr lang="es-ES" u="sng"/>
              <a:t>se arrancó violentamente </a:t>
            </a:r>
            <a:r>
              <a:rPr lang="es-ES"/>
              <a:t>de sí misma. La cara le quedó entre las manos. No sabe qué hacer con ella. Del grosor de este dedo ¡eh! Armados en una sola hoja de tabaco. </a:t>
            </a:r>
            <a:r>
              <a:rPr lang="es-ES" u="sng"/>
              <a:t>Enserenado</a:t>
            </a:r>
            <a:r>
              <a:rPr lang="es-ES"/>
              <a:t>. Seco.</a:t>
            </a:r>
            <a:endParaRPr lang="fr-FR" sz="1700"/>
          </a:p>
          <a:p>
            <a:endParaRPr lang="fr-FR"/>
          </a:p>
          <a:p>
            <a:pPr algn="just"/>
            <a:r>
              <a:rPr lang="fr-FR" i="1">
                <a:solidFill>
                  <a:srgbClr val="FFFF00"/>
                </a:solidFill>
              </a:rPr>
              <a:t>Version française : </a:t>
            </a:r>
            <a:r>
              <a:rPr lang="fr-FR" i="1">
                <a:solidFill>
                  <a:srgbClr val="0070C0"/>
                </a:solidFill>
              </a:rPr>
              <a:t>Avez-vous compris comment vous devez désormais </a:t>
            </a:r>
            <a:r>
              <a:rPr lang="fr-FR" i="1" u="sng">
                <a:solidFill>
                  <a:srgbClr val="0070C0"/>
                </a:solidFill>
              </a:rPr>
              <a:t>fabriquer les cigares</a:t>
            </a:r>
            <a:r>
              <a:rPr lang="fr-FR" i="1">
                <a:solidFill>
                  <a:srgbClr val="0070C0"/>
                </a:solidFill>
              </a:rPr>
              <a:t>? La femme </a:t>
            </a:r>
            <a:r>
              <a:rPr lang="fr-FR" i="1" u="sng">
                <a:solidFill>
                  <a:srgbClr val="0070C0"/>
                </a:solidFill>
              </a:rPr>
              <a:t>s’arrache violemment</a:t>
            </a:r>
            <a:r>
              <a:rPr lang="fr-FR" i="1">
                <a:solidFill>
                  <a:srgbClr val="0070C0"/>
                </a:solidFill>
              </a:rPr>
              <a:t> à elle-même. Son visage lui reste entre les mains. Elle ne sait qu’en faire. De la grosseur de ce doigt, hein! </a:t>
            </a:r>
            <a:r>
              <a:rPr lang="fr-FR" i="1"/>
              <a:t>Et</a:t>
            </a:r>
            <a:r>
              <a:rPr lang="fr-FR" i="1">
                <a:solidFill>
                  <a:srgbClr val="0070C0"/>
                </a:solidFill>
              </a:rPr>
              <a:t> faits d’une seule feuille de tabac. </a:t>
            </a:r>
            <a:r>
              <a:rPr lang="fr-FR" i="1" u="sng">
                <a:solidFill>
                  <a:srgbClr val="0070C0"/>
                </a:solidFill>
              </a:rPr>
              <a:t>Séchée. Rafraîchie</a:t>
            </a:r>
            <a:r>
              <a:rPr lang="fr-FR" i="1">
                <a:solidFill>
                  <a:srgbClr val="0070C0"/>
                </a:solidFill>
              </a:rPr>
              <a:t>.</a:t>
            </a:r>
          </a:p>
          <a:p>
            <a:pPr algn="r"/>
            <a:r>
              <a:rPr lang="fr-FR" sz="1700"/>
              <a:t>Traduction française (Moi, le Suprême trad. Antoine Berman, Pierre Belfond, 1977)</a:t>
            </a:r>
          </a:p>
          <a:p>
            <a:endParaRPr lang="fr-FR"/>
          </a:p>
          <a:p>
            <a:endParaRPr lang="fr-FR"/>
          </a:p>
        </p:txBody>
      </p:sp>
    </p:spTree>
    <p:extLst>
      <p:ext uri="{BB962C8B-B14F-4D97-AF65-F5344CB8AC3E}">
        <p14:creationId xmlns:p14="http://schemas.microsoft.com/office/powerpoint/2010/main" val="2738305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6B1BB-A825-46AE-9817-B1DEAC269FC0}"/>
              </a:ext>
            </a:extLst>
          </p:cNvPr>
          <p:cNvSpPr>
            <a:spLocks noGrp="1"/>
          </p:cNvSpPr>
          <p:nvPr>
            <p:ph type="title"/>
          </p:nvPr>
        </p:nvSpPr>
        <p:spPr/>
        <p:txBody>
          <a:bodyPr/>
          <a:lstStyle/>
          <a:p>
            <a:r>
              <a:rPr lang="fr-FR"/>
              <a:t>Quelques exemples de rationalisation</a:t>
            </a:r>
          </a:p>
        </p:txBody>
      </p:sp>
      <p:sp>
        <p:nvSpPr>
          <p:cNvPr id="3" name="Espace réservé du contenu 2">
            <a:extLst>
              <a:ext uri="{FF2B5EF4-FFF2-40B4-BE49-F238E27FC236}">
                <a16:creationId xmlns:a16="http://schemas.microsoft.com/office/drawing/2014/main" id="{F60F1A64-577C-48B2-B86F-888073C9FE3F}"/>
              </a:ext>
            </a:extLst>
          </p:cNvPr>
          <p:cNvSpPr>
            <a:spLocks noGrp="1"/>
          </p:cNvSpPr>
          <p:nvPr>
            <p:ph idx="1"/>
          </p:nvPr>
        </p:nvSpPr>
        <p:spPr>
          <a:xfrm>
            <a:off x="680321" y="2133601"/>
            <a:ext cx="9613861" cy="3971171"/>
          </a:xfrm>
        </p:spPr>
        <p:txBody>
          <a:bodyPr>
            <a:normAutofit lnSpcReduction="10000"/>
          </a:bodyPr>
          <a:lstStyle/>
          <a:p>
            <a:r>
              <a:rPr lang="fr-FR"/>
              <a:t>Extrait 2:</a:t>
            </a:r>
          </a:p>
          <a:p>
            <a:pPr algn="just"/>
            <a:r>
              <a:rPr lang="en-US">
                <a:solidFill>
                  <a:srgbClr val="FFFF00"/>
                </a:solidFill>
              </a:rPr>
              <a:t>Version anglaise : </a:t>
            </a:r>
            <a:r>
              <a:rPr lang="en-US"/>
              <a:t>Did you hear how you are to roll my cigars from now on? The woman wrenches herself violently away from herself. Her face is still between her hands. She doesn’t know what to do with it. As big around as this finger, eh? Rolled out of just one leaf of tobacco. Softened in night dew. Dry.</a:t>
            </a:r>
            <a:endParaRPr lang="fr-FR"/>
          </a:p>
          <a:p>
            <a:pPr marL="0" indent="0" algn="just">
              <a:buNone/>
            </a:pPr>
            <a:r>
              <a:rPr lang="fr-FR" i="1">
                <a:solidFill>
                  <a:srgbClr val="FFC000"/>
                </a:solidFill>
              </a:rPr>
              <a:t>   Tesned, rexxu (zi ssa d tsawent), mamec dayi ɣa tzellyed igarruten ? tameṭṭut tennezlef zeg ixf nnes. Aɣembub nnes iqqim as jar ifassen. War tessin min zzays ɣa tegg. Igdar am uḍaḍ a, eh ! setfen deg ijj n wafar n ddexxan. Icewweḥ. Yuzeɣ.</a:t>
            </a:r>
          </a:p>
          <a:p>
            <a:pPr algn="r"/>
            <a:r>
              <a:rPr lang="fr-FR" sz="1700"/>
              <a:t>Traduction Mizian Rahou</a:t>
            </a:r>
            <a:endParaRPr lang="fr-FR"/>
          </a:p>
        </p:txBody>
      </p:sp>
    </p:spTree>
    <p:extLst>
      <p:ext uri="{BB962C8B-B14F-4D97-AF65-F5344CB8AC3E}">
        <p14:creationId xmlns:p14="http://schemas.microsoft.com/office/powerpoint/2010/main" val="216394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9244A0-9709-4209-906A-2BF5C9D1B389}"/>
              </a:ext>
            </a:extLst>
          </p:cNvPr>
          <p:cNvSpPr>
            <a:spLocks noGrp="1"/>
          </p:cNvSpPr>
          <p:nvPr>
            <p:ph type="title"/>
          </p:nvPr>
        </p:nvSpPr>
        <p:spPr/>
        <p:txBody>
          <a:bodyPr/>
          <a:lstStyle/>
          <a:p>
            <a:pPr algn="r" rtl="1"/>
            <a:r>
              <a:rPr lang="ar-MA"/>
              <a:t>الترجمة العربية</a:t>
            </a:r>
            <a:endParaRPr lang="fr-FR"/>
          </a:p>
        </p:txBody>
      </p:sp>
      <p:sp>
        <p:nvSpPr>
          <p:cNvPr id="3" name="Espace réservé du contenu 2">
            <a:extLst>
              <a:ext uri="{FF2B5EF4-FFF2-40B4-BE49-F238E27FC236}">
                <a16:creationId xmlns:a16="http://schemas.microsoft.com/office/drawing/2014/main" id="{C08A9041-9BC5-4A46-BDBE-AC9460A33F97}"/>
              </a:ext>
            </a:extLst>
          </p:cNvPr>
          <p:cNvSpPr>
            <a:spLocks noGrp="1"/>
          </p:cNvSpPr>
          <p:nvPr>
            <p:ph idx="1"/>
          </p:nvPr>
        </p:nvSpPr>
        <p:spPr/>
        <p:txBody>
          <a:bodyPr/>
          <a:lstStyle/>
          <a:p>
            <a:pPr algn="just" rtl="1"/>
            <a:r>
              <a:rPr lang="ar-MA" sz="2800"/>
              <a:t>يختلف كثيرا أسلوبه في تحرير خطاباته، في إعطاء تعليماته </a:t>
            </a:r>
            <a:r>
              <a:rPr lang="ar-MA" sz="2800" u="sng"/>
              <a:t>الموجهة</a:t>
            </a:r>
            <a:r>
              <a:rPr lang="ar-MA" sz="2800"/>
              <a:t> إلى النواب، وفي موضوع شكايته التي اتهم فيها، بعد </a:t>
            </a:r>
            <a:r>
              <a:rPr lang="ar-MA" sz="2800" u="sng"/>
              <a:t>مرور</a:t>
            </a:r>
            <a:r>
              <a:rPr lang="ar-MA" sz="2800"/>
              <a:t> سنوات، أخاه بسرقة ماشية من إقامته في ألتوس.</a:t>
            </a:r>
            <a:endParaRPr lang="fr-FR" sz="2800"/>
          </a:p>
          <a:p>
            <a:pPr algn="just" rtl="1"/>
            <a:r>
              <a:rPr lang="ar-MA" sz="2800"/>
              <a:t>هل فهمت كيف يجب أن تصنعي لي ،(الآن) من الآن فصاعدا، سجائري؟ انخلعت (اجتثت) المرأة بعنف من نفسها. بقي وجهها بين يديها. إنها لا تعرف ماذا تفعل به. بحجم هذا الأصبع، هه! مصنوعة بورقة واحدة </a:t>
            </a:r>
            <a:r>
              <a:rPr lang="ar-MA" sz="2800" u="sng"/>
              <a:t>من التبغ</a:t>
            </a:r>
            <a:r>
              <a:rPr lang="ar-MA" sz="2800"/>
              <a:t>. </a:t>
            </a:r>
            <a:r>
              <a:rPr lang="ar-MA" sz="2800" u="sng"/>
              <a:t>تترك ليلة واحدة في الهواء </a:t>
            </a:r>
            <a:r>
              <a:rPr lang="ar-MA" sz="2800"/>
              <a:t>وتجفف. </a:t>
            </a:r>
          </a:p>
          <a:p>
            <a:pPr marL="0" indent="0" rtl="1">
              <a:buNone/>
            </a:pPr>
            <a:r>
              <a:rPr lang="ar-MA"/>
              <a:t>ترجمة مزيان رحو</a:t>
            </a:r>
            <a:endParaRPr lang="fr-FR"/>
          </a:p>
        </p:txBody>
      </p:sp>
    </p:spTree>
    <p:extLst>
      <p:ext uri="{BB962C8B-B14F-4D97-AF65-F5344CB8AC3E}">
        <p14:creationId xmlns:p14="http://schemas.microsoft.com/office/powerpoint/2010/main" val="29964409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192</TotalTime>
  <Words>700</Words>
  <Application>Microsoft Office PowerPoint</Application>
  <PresentationFormat>Grand écran</PresentationFormat>
  <Paragraphs>39</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Hapax Berbère</vt:lpstr>
      <vt:lpstr>Trebuchet MS</vt:lpstr>
      <vt:lpstr>Berlin</vt:lpstr>
      <vt:lpstr>Critique de la traduction</vt:lpstr>
      <vt:lpstr>Rationalisation et clarification</vt:lpstr>
      <vt:lpstr>Rationalisation : Définitions</vt:lpstr>
      <vt:lpstr>Quelques exemples de rationalisation</vt:lpstr>
      <vt:lpstr>Quelques exemples de rationalisation</vt:lpstr>
      <vt:lpstr>Quelques exemples de rationalisation</vt:lpstr>
      <vt:lpstr>Quelques exemples de rationalisation</vt:lpstr>
      <vt:lpstr>الترجمة العربية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Miziano</dc:creator>
  <cp:lastModifiedBy>Miziano</cp:lastModifiedBy>
  <cp:revision>24</cp:revision>
  <dcterms:created xsi:type="dcterms:W3CDTF">2020-03-15T12:55:19Z</dcterms:created>
  <dcterms:modified xsi:type="dcterms:W3CDTF">2020-03-18T07:41:54Z</dcterms:modified>
</cp:coreProperties>
</file>